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7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8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  <p:sldMasterId id="2147483715" r:id="rId3"/>
    <p:sldMasterId id="2147483726" r:id="rId4"/>
    <p:sldMasterId id="2147483737" r:id="rId5"/>
    <p:sldMasterId id="2147483748" r:id="rId6"/>
    <p:sldMasterId id="2147483759" r:id="rId7"/>
    <p:sldMasterId id="2147483770" r:id="rId8"/>
    <p:sldMasterId id="2147483781" r:id="rId9"/>
  </p:sldMasterIdLst>
  <p:notesMasterIdLst>
    <p:notesMasterId r:id="rId12"/>
  </p:notesMasterIdLst>
  <p:handoutMasterIdLst>
    <p:handoutMasterId r:id="rId13"/>
  </p:handoutMasterIdLst>
  <p:sldIdLst>
    <p:sldId id="256" r:id="rId10"/>
    <p:sldId id="257" r:id="rId11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86">
          <p15:clr>
            <a:srgbClr val="A4A3A4"/>
          </p15:clr>
        </p15:guide>
        <p15:guide id="2" orient="horz" pos="4135">
          <p15:clr>
            <a:srgbClr val="A4A3A4"/>
          </p15:clr>
        </p15:guide>
        <p15:guide id="3" orient="horz" pos="735">
          <p15:clr>
            <a:srgbClr val="A4A3A4"/>
          </p15:clr>
        </p15:guide>
        <p15:guide id="4" orient="horz" pos="3410">
          <p15:clr>
            <a:srgbClr val="A4A3A4"/>
          </p15:clr>
        </p15:guide>
        <p15:guide id="5" orient="horz" pos="3485">
          <p15:clr>
            <a:srgbClr val="A4A3A4"/>
          </p15:clr>
        </p15:guide>
        <p15:guide id="6" orient="horz" pos="1686">
          <p15:clr>
            <a:srgbClr val="A4A3A4"/>
          </p15:clr>
        </p15:guide>
        <p15:guide id="7" pos="4238">
          <p15:clr>
            <a:srgbClr val="A4A3A4"/>
          </p15:clr>
        </p15:guide>
        <p15:guide id="8" pos="941">
          <p15:clr>
            <a:srgbClr val="A4A3A4"/>
          </p15:clr>
        </p15:guide>
        <p15:guide id="9" pos="2068">
          <p15:clr>
            <a:srgbClr val="A4A3A4"/>
          </p15:clr>
        </p15:guide>
        <p15:guide id="10" pos="10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p compaq" initials="hc" lastIdx="2" clrIdx="0"/>
  <p:cmAuthor id="1" name="Hélène Nabih" initials="H" lastIdx="1" clrIdx="1">
    <p:extLst>
      <p:ext uri="{19B8F6BF-5375-455C-9EA6-DF929625EA0E}">
        <p15:presenceInfo xmlns:p15="http://schemas.microsoft.com/office/powerpoint/2012/main" userId="Hélène Nabi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7C0F"/>
    <a:srgbClr val="CC3300"/>
    <a:srgbClr val="D8990A"/>
    <a:srgbClr val="FFA600"/>
    <a:srgbClr val="CE4C0A"/>
    <a:srgbClr val="FE4F01"/>
    <a:srgbClr val="80A5D2"/>
    <a:srgbClr val="B7C38D"/>
    <a:srgbClr val="C80F0F"/>
    <a:srgbClr val="BE2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32" autoAdjust="0"/>
    <p:restoredTop sz="92426" autoAdjust="0"/>
  </p:normalViewPr>
  <p:slideViewPr>
    <p:cSldViewPr snapToGrid="0">
      <p:cViewPr varScale="1">
        <p:scale>
          <a:sx n="74" d="100"/>
          <a:sy n="74" d="100"/>
        </p:scale>
        <p:origin x="996" y="72"/>
      </p:cViewPr>
      <p:guideLst>
        <p:guide orient="horz" pos="4186"/>
        <p:guide orient="horz" pos="4135"/>
        <p:guide orient="horz" pos="735"/>
        <p:guide orient="horz" pos="3410"/>
        <p:guide orient="horz" pos="3485"/>
        <p:guide orient="horz" pos="1686"/>
        <p:guide pos="4238"/>
        <p:guide pos="941"/>
        <p:guide pos="2068"/>
        <p:guide pos="10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3372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‹N°›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>
              <a:latin typeface="Time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04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gi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8.gi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gi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8.gi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8.gi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gi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79F0BCC-9EDB-453C-8588-733E713FF1EC}" type="datetime1">
              <a:rPr lang="fr-FR" noProof="0" smtClean="0"/>
              <a:t>03/10/2017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B8C5CF-E16D-4BE8-BF45-2B69BD1824B6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58209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663053-0586-4ACD-ABAC-885EB9865217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5508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6C9D1-45B3-4E3B-BB95-FCE94B20DA41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32624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421ADF-521B-4C4C-B26E-B29A10BFC6F7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1463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42A222-705C-4C83-91DA-45572933CA4A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5849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673BBA-D514-45EE-B8F2-7F7F58992E0A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95115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DCC3B4-EFEC-47FE-8FC1-8B0B719D1200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33161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5057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90102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9B69B2-D701-4DA3-9A5B-C70850832FBE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9949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t>03/10/2017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57BEE8-F203-48A0-9867-29B3817B012F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85158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63BF63-9C60-4609-8F9B-255BC7C1C0FF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37356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D0FBED-F051-4099-8483-52990718CC7A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80902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046F74-C422-4498-B77F-63671268088E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85772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178DF-A787-4BA6-B4B8-EB5F443F3F6F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8911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2596B-F318-4B40-A784-644A11CD7307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29869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C36861-E052-43F8-AB8D-87DDE25C6DA4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80799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59772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4310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B9BDCC-4507-4A3C-A8F2-32ED3F1714AD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39207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FDC791F-9F29-49AE-9150-408638B715B9}" type="datetime1">
              <a:rPr lang="fr-FR" noProof="0" smtClean="0"/>
              <a:t>03/10/2017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auf Platzhalter ziehen oder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B2B4BA-397D-4AEA-8F04-F743698EE817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597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483AE3-4D41-49F9-B9EB-D97D930C103C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1942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4B7C2-D96A-428B-82BE-CF8B71615324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45349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A74602-5E40-4718-A22F-B94D74950C7E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7071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5031DA-2633-48FF-9297-BF50C998D40E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46113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BEB494-489C-48AE-A894-FC5EDBFB60BC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669601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BCFD4-1C9C-413F-BCDD-F81AA4F34F43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94608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779806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32449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E8EB60-8020-4395-902A-337FAE57C851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824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E131326-0598-4005-A974-CDAA0D2F19BA}" type="datetime1">
              <a:rPr lang="fr-FR" noProof="0" smtClean="0"/>
              <a:t>03/10/2017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auf Platzhalter ziehen oder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9E4E4E-77A4-4103-9A72-721A7799C54B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1961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B7DD0A-25B1-4D04-8E1B-A4F4A4F61A27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77703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E3AC16-FB46-45A9-8751-A6A3B3944DB7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8856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7DA2AB-2454-450E-B566-CE2224B3BB16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534985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671685-856A-4ED4-B865-A6675AF5D31D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82013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6D3A5C-4722-492D-8954-765FB8BE2312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7630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209656-D2B9-4555-8CC9-80EEB5C8A055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46261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414516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58934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1CA1E-87FE-4E20-89D1-6B92A2569AD8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00921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40469AC-78CE-46A3-9D74-D0CBC13F581C}" type="datetime1">
              <a:rPr lang="fr-FR" noProof="0" smtClean="0"/>
              <a:t>03/10/2017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F008DD-7301-44D1-8121-4AA6B897F4C8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3914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98A913-D50C-4826-B82F-7FD5B3DDF8CA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86336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96F608-628C-4E5B-9512-6C3A21727E72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7220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B67397-77C7-45C2-AFC5-D56D91BA3C23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0098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A73016-FF7B-473D-A69F-2D583B460503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54115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C3693E-A49B-4346-BC4C-121A3B5ECC47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99188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7D5761-1388-4CC6-9616-E07BC5F6A898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9079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131658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4812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9120-45AD-432E-B279-68C2AA2D20F0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4024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6E64AEF-F39D-4D75-8E6F-4AD12E8FEACC}" type="datetime1">
              <a:rPr lang="fr-FR" noProof="0" smtClean="0"/>
              <a:t>03/10/2017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2255CA-E1DE-462E-8E8E-B98F9AC570B8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03259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D6440-2E16-435C-825F-D9B1644F2C8E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7430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A7DB2E-E125-49AC-9E3C-C4EA0B65BD2C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9733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1680E5-A1A6-4660-9694-5E5DFC6ED12F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59979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6A80F5-2232-4D7E-8E49-BFBD93F84CD2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4087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8D1D9B-2BA7-4379-99F5-7B3E6C8189EC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2489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7AF54F-ABB2-496F-82AB-D0ED86FD39E5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330906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61166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Präsentationstitel hier 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03.10.2017</a:t>
            </a:fld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084664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Präsentationstitel hier 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03.10.2017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529330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smtClean="0"/>
              <a:t>RE-ACTIVATE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1353B94-398E-471B-A5F3-48368F2787D4}" type="datetime1">
              <a:rPr lang="fr-FR" smtClean="0"/>
              <a:t>03/10/2017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Präsentationstitel hier 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03.10.2017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auf Platzhalter ziehen oder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078522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Präsentationstitel hier 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03.10.2017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auf Platzhalter ziehen oder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610511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Präsentationstitel hier 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03.10.2017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812843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Präsentationstitel hier 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03.10.2017</a:t>
            </a:fld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830281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Präsentationstitel hier 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03.10.2017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1273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342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1DA33-A089-46E9-996D-83CA6739F86B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966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5.gi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8.gi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8.gi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8.gi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8.gi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8.gi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8.gi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image" Target="../media/image9.jpg"/><Relationship Id="rId5" Type="http://schemas.openxmlformats.org/officeDocument/2006/relationships/slideLayout" Target="../slideLayouts/slideLayout72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71.xml"/><Relationship Id="rId9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Titel durch Klicken hinzufügen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426E1810-F6D5-4C5B-A2DC-D9110204CA9E}" type="datetime1">
              <a:rPr lang="fr-FR" noProof="0" smtClean="0"/>
              <a:t>03/10/2017</a:t>
            </a:fld>
            <a:endParaRPr lang="de-DE" noProof="0"/>
          </a:p>
        </p:txBody>
      </p:sp>
      <p:pic>
        <p:nvPicPr>
          <p:cNvPr id="11" name="Bild 10" descr="shutterstock_9166447.jpg"/>
          <p:cNvPicPr>
            <a:picLocks noChangeAspect="1"/>
          </p:cNvPicPr>
          <p:nvPr/>
        </p:nvPicPr>
        <p:blipFill rotWithShape="1">
          <a:blip r:embed="rId11" cstate="print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57"/>
          <a:stretch/>
        </p:blipFill>
        <p:spPr>
          <a:xfrm>
            <a:off x="0" y="1166813"/>
            <a:ext cx="9144000" cy="54117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BZ" smtClean="0"/>
              <a:t>RE-ACTIVATE</a:t>
            </a:r>
            <a:endParaRPr lang="en-BZ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D3F5B999-ADA9-473E-8FD9-F010AFFCEEA0}" type="datetime1">
              <a:rPr lang="fr-FR" smtClean="0"/>
              <a:t>03/10/2017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87D8387F-E299-449C-90FB-04C121D57AC7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2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B7A75555-4E38-47BF-8A3A-D10527E8E3FF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92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6C286D6E-90E6-4D2E-9236-3BB7467A1DFD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74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6815360B-BBF0-4925-AB13-5BFC0194D070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8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132854A7-F6F3-4012-B5B4-D5F51732F6BD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03.10.2017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0055BDD0-97D4-43D5-A301-D25C7A478051}" type="datetime1">
              <a:rPr lang="fr-FR" smtClean="0">
                <a:solidFill>
                  <a:srgbClr val="FFFFFF"/>
                </a:solidFill>
              </a:rPr>
              <a:t>03/10/2017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1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Titel durch Klicken hinzufügen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 smtClean="0"/>
              <a:t>Präsentationstitel hier eintragen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9317A057-C766-48FB-B1EC-CC1898F04EF1}" type="datetime1">
              <a:rPr lang="de-DE" smtClean="0"/>
              <a:pPr/>
              <a:t>03.10.2017</a:t>
            </a:fld>
            <a:endParaRPr lang="de-DE"/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Bild 9" descr="weltkugel-1-Europa-Afrika.jpg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" r="13474"/>
          <a:stretch/>
        </p:blipFill>
        <p:spPr>
          <a:xfrm>
            <a:off x="0" y="0"/>
            <a:ext cx="6544286" cy="11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63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6A44507-CE0F-4FAF-BBFE-C889524E318D}" type="datetime1">
              <a:rPr lang="fr-FR" smtClean="0"/>
              <a:pPr/>
              <a:t>03/10/2017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-22286" y="14790"/>
            <a:ext cx="62932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solidFill>
                  <a:srgbClr val="C80F0F"/>
                </a:solidFill>
                <a:latin typeface="Arial"/>
              </a:rPr>
              <a:t>Projet régional </a:t>
            </a:r>
            <a:r>
              <a:rPr lang="en-US" sz="12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RE-ACTIVATE</a:t>
            </a:r>
          </a:p>
          <a:p>
            <a:r>
              <a:rPr lang="en-US" sz="12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Carte des ACTEURS </a:t>
            </a:r>
          </a:p>
          <a:p>
            <a:r>
              <a:rPr lang="en-US" sz="12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Training Sector </a:t>
            </a:r>
            <a:r>
              <a:rPr lang="en-US" sz="1200" dirty="0" err="1" smtClean="0">
                <a:solidFill>
                  <a:srgbClr val="C80F0F"/>
                </a:solidFill>
                <a:latin typeface="Arial"/>
                <a:cs typeface="Tahoma" pitchFamily="34" charset="0"/>
              </a:rPr>
              <a:t>developpement</a:t>
            </a:r>
            <a:r>
              <a:rPr lang="en-US" sz="12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 au MAROC ER/EE </a:t>
            </a:r>
          </a:p>
          <a:p>
            <a:r>
              <a:rPr lang="en-US" sz="1200" dirty="0" err="1" smtClean="0">
                <a:solidFill>
                  <a:srgbClr val="C80F0F"/>
                </a:solidFill>
                <a:latin typeface="Arial"/>
                <a:cs typeface="Tahoma" pitchFamily="34" charset="0"/>
              </a:rPr>
              <a:t>Réalisé</a:t>
            </a:r>
            <a:r>
              <a:rPr lang="en-US" sz="12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 par Najia Bezzar 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RE-ACTIVATE</a:t>
            </a:r>
            <a:endParaRPr lang="de-DE" dirty="0"/>
          </a:p>
        </p:txBody>
      </p:sp>
      <p:sp>
        <p:nvSpPr>
          <p:cNvPr id="50" name="Ellipse 4"/>
          <p:cNvSpPr>
            <a:spLocks noChangeArrowheads="1"/>
          </p:cNvSpPr>
          <p:nvPr/>
        </p:nvSpPr>
        <p:spPr bwMode="auto">
          <a:xfrm>
            <a:off x="1609090" y="994240"/>
            <a:ext cx="5875022" cy="5939052"/>
          </a:xfrm>
          <a:prstGeom prst="ellipse">
            <a:avLst/>
          </a:prstGeom>
          <a:solidFill>
            <a:srgbClr val="F7C869"/>
          </a:solidFill>
          <a:ln w="9525" algn="ctr">
            <a:solidFill>
              <a:srgbClr val="9AB0BA">
                <a:lumMod val="20000"/>
                <a:lumOff val="80000"/>
              </a:srgbClr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800" b="0" kern="0" dirty="0">
              <a:solidFill>
                <a:sysClr val="windowText" lastClr="000000"/>
              </a:solidFill>
            </a:endParaRPr>
          </a:p>
        </p:txBody>
      </p:sp>
      <p:sp>
        <p:nvSpPr>
          <p:cNvPr id="52" name="Ellipse 7"/>
          <p:cNvSpPr>
            <a:spLocks noChangeAspect="1"/>
          </p:cNvSpPr>
          <p:nvPr/>
        </p:nvSpPr>
        <p:spPr bwMode="auto">
          <a:xfrm>
            <a:off x="2303448" y="1630355"/>
            <a:ext cx="4400550" cy="4432300"/>
          </a:xfrm>
          <a:prstGeom prst="ellipse">
            <a:avLst/>
          </a:prstGeom>
          <a:solidFill>
            <a:srgbClr val="FFA6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56" name="Ellipse 6"/>
          <p:cNvSpPr>
            <a:spLocks noChangeAspect="1"/>
          </p:cNvSpPr>
          <p:nvPr/>
        </p:nvSpPr>
        <p:spPr bwMode="auto">
          <a:xfrm>
            <a:off x="3128070" y="2579406"/>
            <a:ext cx="2544763" cy="2562225"/>
          </a:xfrm>
          <a:prstGeom prst="ellipse">
            <a:avLst/>
          </a:prstGeom>
          <a:solidFill>
            <a:srgbClr val="F09562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 sz="1400" dirty="0">
              <a:solidFill>
                <a:srgbClr val="C00000"/>
              </a:solidFill>
            </a:endParaRPr>
          </a:p>
        </p:txBody>
      </p:sp>
      <p:sp>
        <p:nvSpPr>
          <p:cNvPr id="55" name="Ellipse 5"/>
          <p:cNvSpPr>
            <a:spLocks noChangeAspect="1"/>
          </p:cNvSpPr>
          <p:nvPr/>
        </p:nvSpPr>
        <p:spPr bwMode="auto">
          <a:xfrm>
            <a:off x="3834242" y="3238209"/>
            <a:ext cx="1057275" cy="1065212"/>
          </a:xfrm>
          <a:prstGeom prst="ellipse">
            <a:avLst/>
          </a:prstGeom>
          <a:solidFill>
            <a:srgbClr val="CC3300"/>
          </a:solidFill>
          <a:ln w="9525" algn="ctr">
            <a:solidFill>
              <a:srgbClr val="890909"/>
            </a:solidFill>
            <a:round/>
            <a:headEnd/>
            <a:tailEnd/>
          </a:ln>
        </p:spPr>
        <p:txBody>
          <a:bodyPr wrap="none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b="0" kern="0" smtClean="0">
              <a:solidFill>
                <a:srgbClr val="000000"/>
              </a:solidFill>
            </a:endParaRPr>
          </a:p>
        </p:txBody>
      </p:sp>
      <p:cxnSp>
        <p:nvCxnSpPr>
          <p:cNvPr id="57" name="Gerade Verbindung 37"/>
          <p:cNvCxnSpPr>
            <a:cxnSpLocks noChangeShapeType="1"/>
            <a:stCxn id="55" idx="1"/>
          </p:cNvCxnSpPr>
          <p:nvPr/>
        </p:nvCxnSpPr>
        <p:spPr bwMode="auto">
          <a:xfrm flipH="1" flipV="1">
            <a:off x="2355894" y="1767325"/>
            <a:ext cx="1633182" cy="1626881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8" name="Gerade Verbindung 31"/>
          <p:cNvCxnSpPr>
            <a:cxnSpLocks noChangeShapeType="1"/>
            <a:stCxn id="55" idx="7"/>
            <a:endCxn id="50" idx="7"/>
          </p:cNvCxnSpPr>
          <p:nvPr/>
        </p:nvCxnSpPr>
        <p:spPr bwMode="auto">
          <a:xfrm flipV="1">
            <a:off x="4736683" y="1863994"/>
            <a:ext cx="1887052" cy="1530212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9" name="Gerade Verbindung 28"/>
          <p:cNvCxnSpPr>
            <a:cxnSpLocks noChangeShapeType="1"/>
            <a:endCxn id="50" idx="4"/>
          </p:cNvCxnSpPr>
          <p:nvPr/>
        </p:nvCxnSpPr>
        <p:spPr bwMode="auto">
          <a:xfrm>
            <a:off x="4402784" y="4404011"/>
            <a:ext cx="143817" cy="2529281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64" name="Rectangle 63"/>
          <p:cNvSpPr/>
          <p:nvPr/>
        </p:nvSpPr>
        <p:spPr>
          <a:xfrm>
            <a:off x="3828520" y="3605986"/>
            <a:ext cx="10967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 smtClean="0">
                <a:solidFill>
                  <a:srgbClr val="FFFFFF"/>
                </a:solidFill>
              </a:rPr>
              <a:t>Acteurs </a:t>
            </a:r>
            <a:r>
              <a:rPr lang="de-AT" sz="1200" kern="0" dirty="0" err="1" smtClean="0">
                <a:solidFill>
                  <a:srgbClr val="FFFFFF"/>
                </a:solidFill>
              </a:rPr>
              <a:t>clés</a:t>
            </a:r>
            <a:endParaRPr lang="de-DE" sz="1200" kern="0" dirty="0">
              <a:solidFill>
                <a:srgbClr val="FFFFFF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915304" y="4363683"/>
            <a:ext cx="1495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 smtClean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primaires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947962" y="6301339"/>
            <a:ext cx="14382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kern="0" dirty="0" err="1" smtClean="0">
                <a:solidFill>
                  <a:srgbClr val="002060"/>
                </a:solidFill>
              </a:rPr>
              <a:t>Autres</a:t>
            </a:r>
            <a:r>
              <a:rPr lang="de-AT" sz="1400" kern="0" dirty="0" smtClean="0">
                <a:solidFill>
                  <a:srgbClr val="002060"/>
                </a:solidFill>
              </a:rPr>
              <a:t> </a:t>
            </a:r>
            <a:r>
              <a:rPr lang="de-AT" sz="1400" kern="0" dirty="0" err="1" smtClean="0">
                <a:solidFill>
                  <a:srgbClr val="002060"/>
                </a:solidFill>
              </a:rPr>
              <a:t>acteurs</a:t>
            </a:r>
            <a:endParaRPr lang="de-DE" sz="1400" kern="0" dirty="0">
              <a:solidFill>
                <a:srgbClr val="00206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795343" y="5320871"/>
            <a:ext cx="17586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secondaires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85387" y="5630930"/>
            <a:ext cx="13676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Coopération </a:t>
            </a:r>
            <a:r>
              <a:rPr lang="fr-FR" sz="1200" kern="0" dirty="0" err="1" smtClean="0">
                <a:solidFill>
                  <a:srgbClr val="C80F0F">
                    <a:lumMod val="75000"/>
                  </a:srgbClr>
                </a:solidFill>
              </a:rPr>
              <a:t>int</a:t>
            </a:r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.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7" name="Rectangle 71"/>
          <p:cNvSpPr>
            <a:spLocks noChangeArrowheads="1"/>
          </p:cNvSpPr>
          <p:nvPr/>
        </p:nvSpPr>
        <p:spPr bwMode="auto">
          <a:xfrm>
            <a:off x="3316514" y="2783342"/>
            <a:ext cx="706438" cy="331787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Instituts FP privés</a:t>
            </a:r>
          </a:p>
        </p:txBody>
      </p:sp>
      <p:sp>
        <p:nvSpPr>
          <p:cNvPr id="81" name="Rectangle 73"/>
          <p:cNvSpPr>
            <a:spLocks noChangeArrowheads="1"/>
          </p:cNvSpPr>
          <p:nvPr/>
        </p:nvSpPr>
        <p:spPr bwMode="auto">
          <a:xfrm>
            <a:off x="4974801" y="4737679"/>
            <a:ext cx="790575" cy="31115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AMISOLE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82" name="Rectangle 72"/>
          <p:cNvSpPr>
            <a:spLocks noChangeArrowheads="1"/>
          </p:cNvSpPr>
          <p:nvPr/>
        </p:nvSpPr>
        <p:spPr bwMode="auto">
          <a:xfrm>
            <a:off x="5813024" y="4718875"/>
            <a:ext cx="788987" cy="31750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FENELEC</a:t>
            </a:r>
          </a:p>
        </p:txBody>
      </p:sp>
      <p:sp>
        <p:nvSpPr>
          <p:cNvPr id="83" name="Rectangle 74"/>
          <p:cNvSpPr>
            <a:spLocks noChangeArrowheads="1"/>
          </p:cNvSpPr>
          <p:nvPr/>
        </p:nvSpPr>
        <p:spPr bwMode="auto">
          <a:xfrm>
            <a:off x="5977713" y="3577538"/>
            <a:ext cx="706438" cy="333375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FIMME</a:t>
            </a: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1745116" y="4319361"/>
            <a:ext cx="706437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R&amp;D Maroc</a:t>
            </a:r>
          </a:p>
        </p:txBody>
      </p:sp>
      <p:sp>
        <p:nvSpPr>
          <p:cNvPr id="88" name="Rectangle 58"/>
          <p:cNvSpPr>
            <a:spLocks noChangeArrowheads="1"/>
          </p:cNvSpPr>
          <p:nvPr/>
        </p:nvSpPr>
        <p:spPr bwMode="auto">
          <a:xfrm>
            <a:off x="1687286" y="3757839"/>
            <a:ext cx="706438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MASCIR</a:t>
            </a:r>
          </a:p>
        </p:txBody>
      </p:sp>
      <p:sp>
        <p:nvSpPr>
          <p:cNvPr id="89" name="Rectangle 53"/>
          <p:cNvSpPr>
            <a:spLocks noChangeArrowheads="1"/>
          </p:cNvSpPr>
          <p:nvPr/>
        </p:nvSpPr>
        <p:spPr bwMode="auto">
          <a:xfrm>
            <a:off x="2908754" y="4896304"/>
            <a:ext cx="855663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smtClean="0">
                <a:solidFill>
                  <a:srgbClr val="FFFFFF"/>
                </a:solidFill>
              </a:rPr>
              <a:t>Universités</a:t>
            </a:r>
            <a:r>
              <a:rPr lang="fr-FR" sz="900" b="0" kern="0" smtClean="0">
                <a:solidFill>
                  <a:srgbClr val="000000"/>
                </a:solidFill>
              </a:rPr>
              <a:t> </a:t>
            </a:r>
            <a:r>
              <a:rPr lang="fr-FR" sz="900" b="0" kern="0" smtClean="0">
                <a:solidFill>
                  <a:srgbClr val="FFFFFF"/>
                </a:solidFill>
              </a:rPr>
              <a:t>publiques</a:t>
            </a:r>
          </a:p>
        </p:txBody>
      </p:sp>
      <p:sp>
        <p:nvSpPr>
          <p:cNvPr id="94" name="Rectangle 68"/>
          <p:cNvSpPr>
            <a:spLocks noChangeArrowheads="1"/>
          </p:cNvSpPr>
          <p:nvPr/>
        </p:nvSpPr>
        <p:spPr bwMode="auto">
          <a:xfrm>
            <a:off x="5908871" y="3143464"/>
            <a:ext cx="706437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SIE</a:t>
            </a:r>
          </a:p>
        </p:txBody>
      </p:sp>
      <p:sp>
        <p:nvSpPr>
          <p:cNvPr id="95" name="Rectangle 70"/>
          <p:cNvSpPr>
            <a:spLocks noChangeArrowheads="1"/>
          </p:cNvSpPr>
          <p:nvPr/>
        </p:nvSpPr>
        <p:spPr bwMode="auto">
          <a:xfrm>
            <a:off x="6105242" y="2747245"/>
            <a:ext cx="706438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FFFFFF"/>
                </a:solidFill>
              </a:rPr>
              <a:t>CRIs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97" name="Rectangle 67"/>
          <p:cNvSpPr>
            <a:spLocks noChangeArrowheads="1"/>
          </p:cNvSpPr>
          <p:nvPr/>
        </p:nvSpPr>
        <p:spPr bwMode="auto">
          <a:xfrm>
            <a:off x="6303617" y="2183269"/>
            <a:ext cx="708025" cy="33378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ANAPEC</a:t>
            </a:r>
          </a:p>
        </p:txBody>
      </p:sp>
      <p:sp>
        <p:nvSpPr>
          <p:cNvPr id="105" name="Rectangle 61"/>
          <p:cNvSpPr>
            <a:spLocks noChangeArrowheads="1"/>
          </p:cNvSpPr>
          <p:nvPr/>
        </p:nvSpPr>
        <p:spPr bwMode="auto">
          <a:xfrm>
            <a:off x="2722564" y="3238274"/>
            <a:ext cx="858837" cy="55562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Universités /EST (techniciens)</a:t>
            </a:r>
          </a:p>
        </p:txBody>
      </p:sp>
      <p:sp>
        <p:nvSpPr>
          <p:cNvPr id="106" name="Rectangle 65"/>
          <p:cNvSpPr>
            <a:spLocks noChangeArrowheads="1"/>
          </p:cNvSpPr>
          <p:nvPr/>
        </p:nvSpPr>
        <p:spPr bwMode="auto">
          <a:xfrm>
            <a:off x="5035739" y="2713912"/>
            <a:ext cx="706437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MICIEN 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12" name="Rectangle 50"/>
          <p:cNvSpPr>
            <a:spLocks noChangeArrowheads="1"/>
          </p:cNvSpPr>
          <p:nvPr/>
        </p:nvSpPr>
        <p:spPr bwMode="auto">
          <a:xfrm>
            <a:off x="4080205" y="2858620"/>
            <a:ext cx="706438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MEMEE (V) </a:t>
            </a:r>
            <a:endParaRPr lang="fr-FR" sz="900" b="0" kern="0" dirty="0" smtClean="0">
              <a:solidFill>
                <a:srgbClr val="FF0000"/>
              </a:solidFill>
            </a:endParaRPr>
          </a:p>
        </p:txBody>
      </p:sp>
      <p:sp>
        <p:nvSpPr>
          <p:cNvPr id="116" name="Rectangle 60"/>
          <p:cNvSpPr>
            <a:spLocks noChangeArrowheads="1"/>
          </p:cNvSpPr>
          <p:nvPr/>
        </p:nvSpPr>
        <p:spPr bwMode="auto">
          <a:xfrm>
            <a:off x="4088605" y="2491364"/>
            <a:ext cx="706438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ADEREE</a:t>
            </a:r>
          </a:p>
        </p:txBody>
      </p:sp>
      <p:sp>
        <p:nvSpPr>
          <p:cNvPr id="119" name="Rectangle 73"/>
          <p:cNvSpPr>
            <a:spLocks noChangeArrowheads="1"/>
          </p:cNvSpPr>
          <p:nvPr/>
        </p:nvSpPr>
        <p:spPr bwMode="auto">
          <a:xfrm>
            <a:off x="5032339" y="3951893"/>
            <a:ext cx="790575" cy="31115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FNBTP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23" name="Rectangle 69"/>
          <p:cNvSpPr>
            <a:spLocks noChangeArrowheads="1"/>
          </p:cNvSpPr>
          <p:nvPr/>
        </p:nvSpPr>
        <p:spPr bwMode="auto">
          <a:xfrm>
            <a:off x="445674" y="5884648"/>
            <a:ext cx="665198" cy="3483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>
                <a:solidFill>
                  <a:srgbClr val="000000"/>
                </a:solidFill>
              </a:rPr>
              <a:t>Coop. </a:t>
            </a:r>
            <a:r>
              <a:rPr lang="fr-FR" sz="900" b="0" kern="0" dirty="0" err="1">
                <a:solidFill>
                  <a:srgbClr val="000000"/>
                </a:solidFill>
              </a:rPr>
              <a:t>fr.</a:t>
            </a:r>
            <a:endParaRPr lang="fr-FR" sz="900" b="0" kern="0" dirty="0">
              <a:solidFill>
                <a:srgbClr val="000000"/>
              </a:solidFill>
            </a:endParaRPr>
          </a:p>
        </p:txBody>
      </p:sp>
      <p:sp>
        <p:nvSpPr>
          <p:cNvPr id="62" name="Rectangle 69"/>
          <p:cNvSpPr>
            <a:spLocks noChangeArrowheads="1"/>
          </p:cNvSpPr>
          <p:nvPr/>
        </p:nvSpPr>
        <p:spPr bwMode="auto">
          <a:xfrm>
            <a:off x="0" y="2986481"/>
            <a:ext cx="780176" cy="4026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>
                <a:solidFill>
                  <a:srgbClr val="000000"/>
                </a:solidFill>
              </a:rPr>
              <a:t>Coop. </a:t>
            </a:r>
            <a:r>
              <a:rPr lang="fr-FR" sz="900" b="0" kern="0" dirty="0" err="1">
                <a:solidFill>
                  <a:srgbClr val="000000"/>
                </a:solidFill>
              </a:rPr>
              <a:t>int</a:t>
            </a:r>
            <a:r>
              <a:rPr lang="fr-FR" sz="900" b="0" kern="0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102" name="Image 10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969" y="85936"/>
            <a:ext cx="2871216" cy="908304"/>
          </a:xfrm>
          <a:prstGeom prst="rect">
            <a:avLst/>
          </a:prstGeom>
        </p:spPr>
      </p:pic>
      <p:sp>
        <p:nvSpPr>
          <p:cNvPr id="120" name="Rectangle 77"/>
          <p:cNvSpPr>
            <a:spLocks noChangeArrowheads="1"/>
          </p:cNvSpPr>
          <p:nvPr/>
        </p:nvSpPr>
        <p:spPr bwMode="auto">
          <a:xfrm>
            <a:off x="4076400" y="5915692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000000"/>
                </a:solidFill>
              </a:rPr>
              <a:t>ResoVert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26" name="Rectangle 69"/>
          <p:cNvSpPr>
            <a:spLocks noChangeArrowheads="1"/>
          </p:cNvSpPr>
          <p:nvPr/>
        </p:nvSpPr>
        <p:spPr bwMode="auto">
          <a:xfrm>
            <a:off x="1954376" y="5587024"/>
            <a:ext cx="679397" cy="346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smtClean="0">
                <a:solidFill>
                  <a:srgbClr val="000000"/>
                </a:solidFill>
              </a:rPr>
              <a:t>Projets </a:t>
            </a:r>
            <a:r>
              <a:rPr lang="fr-FR" sz="900" b="0" kern="0" dirty="0">
                <a:solidFill>
                  <a:srgbClr val="000000"/>
                </a:solidFill>
              </a:rPr>
              <a:t>GIZ </a:t>
            </a:r>
          </a:p>
        </p:txBody>
      </p:sp>
      <p:sp>
        <p:nvSpPr>
          <p:cNvPr id="128" name="Rectangle 77"/>
          <p:cNvSpPr>
            <a:spLocks noChangeArrowheads="1"/>
          </p:cNvSpPr>
          <p:nvPr/>
        </p:nvSpPr>
        <p:spPr bwMode="auto">
          <a:xfrm>
            <a:off x="4982476" y="3549295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Cluster EMC</a:t>
            </a:r>
          </a:p>
        </p:txBody>
      </p:sp>
      <p:sp>
        <p:nvSpPr>
          <p:cNvPr id="129" name="Rectangle 69"/>
          <p:cNvSpPr>
            <a:spLocks noChangeArrowheads="1"/>
          </p:cNvSpPr>
          <p:nvPr/>
        </p:nvSpPr>
        <p:spPr bwMode="auto">
          <a:xfrm>
            <a:off x="1155133" y="5892179"/>
            <a:ext cx="679397" cy="3461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smtClean="0">
                <a:solidFill>
                  <a:srgbClr val="000000"/>
                </a:solidFill>
              </a:rPr>
              <a:t>Banque mondiale </a:t>
            </a:r>
            <a:r>
              <a:rPr lang="en-US" sz="900" dirty="0" err="1" smtClean="0"/>
              <a:t>i</a:t>
            </a:r>
            <a:endParaRPr lang="fr-FR" sz="900" b="0" kern="0" dirty="0">
              <a:solidFill>
                <a:srgbClr val="000000"/>
              </a:solidFill>
            </a:endParaRPr>
          </a:p>
        </p:txBody>
      </p:sp>
      <p:sp>
        <p:nvSpPr>
          <p:cNvPr id="130" name="Rectangle 69"/>
          <p:cNvSpPr>
            <a:spLocks noChangeArrowheads="1"/>
          </p:cNvSpPr>
          <p:nvPr/>
        </p:nvSpPr>
        <p:spPr bwMode="auto">
          <a:xfrm>
            <a:off x="1918641" y="5998988"/>
            <a:ext cx="679397" cy="3461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err="1" smtClean="0">
                <a:solidFill>
                  <a:srgbClr val="000000"/>
                </a:solidFill>
              </a:rPr>
              <a:t>KfW</a:t>
            </a:r>
            <a:endParaRPr lang="fr-FR" sz="900" b="0" kern="0" dirty="0">
              <a:solidFill>
                <a:srgbClr val="000000"/>
              </a:solidFill>
            </a:endParaRPr>
          </a:p>
        </p:txBody>
      </p:sp>
      <p:sp>
        <p:nvSpPr>
          <p:cNvPr id="121" name="Rectangle 69"/>
          <p:cNvSpPr>
            <a:spLocks noChangeArrowheads="1"/>
          </p:cNvSpPr>
          <p:nvPr/>
        </p:nvSpPr>
        <p:spPr bwMode="auto">
          <a:xfrm>
            <a:off x="3316387" y="5973918"/>
            <a:ext cx="679397" cy="3461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altLang="de-DE" sz="900" dirty="0">
                <a:solidFill>
                  <a:schemeClr val="tx1"/>
                </a:solidFill>
              </a:rPr>
              <a:t>FFU</a:t>
            </a:r>
          </a:p>
        </p:txBody>
      </p:sp>
      <p:sp>
        <p:nvSpPr>
          <p:cNvPr id="131" name="Rectangle 69"/>
          <p:cNvSpPr>
            <a:spLocks noChangeArrowheads="1"/>
          </p:cNvSpPr>
          <p:nvPr/>
        </p:nvSpPr>
        <p:spPr bwMode="auto">
          <a:xfrm>
            <a:off x="2680689" y="4449534"/>
            <a:ext cx="679397" cy="3461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altLang="de-DE" sz="900" dirty="0">
                <a:solidFill>
                  <a:schemeClr val="tx1"/>
                </a:solidFill>
              </a:rPr>
              <a:t>RCREEE</a:t>
            </a:r>
            <a:endParaRPr lang="fr-FR" altLang="de-DE" sz="600" dirty="0">
              <a:solidFill>
                <a:schemeClr val="tx1"/>
              </a:solidFill>
            </a:endParaRPr>
          </a:p>
        </p:txBody>
      </p:sp>
      <p:sp>
        <p:nvSpPr>
          <p:cNvPr id="132" name="Rectangle 69"/>
          <p:cNvSpPr>
            <a:spLocks noChangeArrowheads="1"/>
          </p:cNvSpPr>
          <p:nvPr/>
        </p:nvSpPr>
        <p:spPr bwMode="auto">
          <a:xfrm>
            <a:off x="2647427" y="5317534"/>
            <a:ext cx="679397" cy="3461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altLang="de-DE" sz="900" dirty="0">
                <a:solidFill>
                  <a:schemeClr val="tx1"/>
                </a:solidFill>
              </a:rPr>
              <a:t>RENAC</a:t>
            </a:r>
          </a:p>
        </p:txBody>
      </p:sp>
      <p:sp>
        <p:nvSpPr>
          <p:cNvPr id="133" name="Rectangle 56"/>
          <p:cNvSpPr>
            <a:spLocks noChangeArrowheads="1"/>
          </p:cNvSpPr>
          <p:nvPr/>
        </p:nvSpPr>
        <p:spPr bwMode="auto">
          <a:xfrm>
            <a:off x="1853687" y="5211650"/>
            <a:ext cx="706438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IRESEN</a:t>
            </a:r>
          </a:p>
        </p:txBody>
      </p:sp>
      <p:sp>
        <p:nvSpPr>
          <p:cNvPr id="134" name="Rectangle 77"/>
          <p:cNvSpPr>
            <a:spLocks noChangeArrowheads="1"/>
          </p:cNvSpPr>
          <p:nvPr/>
        </p:nvSpPr>
        <p:spPr bwMode="auto">
          <a:xfrm>
            <a:off x="4967066" y="3148330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Cluster Energies </a:t>
            </a:r>
          </a:p>
        </p:txBody>
      </p:sp>
      <p:sp>
        <p:nvSpPr>
          <p:cNvPr id="135" name="Rectangle 74"/>
          <p:cNvSpPr>
            <a:spLocks noChangeArrowheads="1"/>
          </p:cNvSpPr>
          <p:nvPr/>
        </p:nvSpPr>
        <p:spPr bwMode="auto">
          <a:xfrm>
            <a:off x="5639475" y="4282847"/>
            <a:ext cx="706438" cy="333375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000000"/>
                </a:solidFill>
              </a:rPr>
              <a:t>Fédic</a:t>
            </a:r>
            <a:r>
              <a:rPr lang="fr-FR" sz="900" b="0" kern="0" dirty="0" smtClean="0">
                <a:solidFill>
                  <a:srgbClr val="000000"/>
                </a:solidFill>
              </a:rPr>
              <a:t> Fès  </a:t>
            </a:r>
          </a:p>
        </p:txBody>
      </p:sp>
      <p:sp>
        <p:nvSpPr>
          <p:cNvPr id="136" name="Rectangle 72"/>
          <p:cNvSpPr>
            <a:spLocks noChangeArrowheads="1"/>
          </p:cNvSpPr>
          <p:nvPr/>
        </p:nvSpPr>
        <p:spPr bwMode="auto">
          <a:xfrm>
            <a:off x="5659192" y="5151684"/>
            <a:ext cx="788987" cy="31750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ADIZIA Agadir </a:t>
            </a:r>
          </a:p>
        </p:txBody>
      </p:sp>
      <p:sp>
        <p:nvSpPr>
          <p:cNvPr id="137" name="Rectangle 69"/>
          <p:cNvSpPr>
            <a:spLocks noChangeArrowheads="1"/>
          </p:cNvSpPr>
          <p:nvPr/>
        </p:nvSpPr>
        <p:spPr bwMode="auto">
          <a:xfrm>
            <a:off x="3293094" y="1789280"/>
            <a:ext cx="747863" cy="2963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800" b="0" kern="0" dirty="0" err="1" smtClean="0">
                <a:solidFill>
                  <a:srgbClr val="000000"/>
                </a:solidFill>
              </a:rPr>
              <a:t>IFMEREEs</a:t>
            </a:r>
            <a:endParaRPr lang="fr-FR" sz="800" b="0" kern="0" dirty="0">
              <a:solidFill>
                <a:srgbClr val="000000"/>
              </a:solidFill>
            </a:endParaRPr>
          </a:p>
        </p:txBody>
      </p:sp>
      <p:sp>
        <p:nvSpPr>
          <p:cNvPr id="139" name="Rectangle 70"/>
          <p:cNvSpPr>
            <a:spLocks noChangeArrowheads="1"/>
          </p:cNvSpPr>
          <p:nvPr/>
        </p:nvSpPr>
        <p:spPr bwMode="auto">
          <a:xfrm>
            <a:off x="3296738" y="2248977"/>
            <a:ext cx="706438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OFPPT </a:t>
            </a:r>
          </a:p>
        </p:txBody>
      </p:sp>
      <p:sp>
        <p:nvSpPr>
          <p:cNvPr id="140" name="Rectangle 70"/>
          <p:cNvSpPr>
            <a:spLocks noChangeArrowheads="1"/>
          </p:cNvSpPr>
          <p:nvPr/>
        </p:nvSpPr>
        <p:spPr bwMode="auto">
          <a:xfrm>
            <a:off x="4185079" y="1605326"/>
            <a:ext cx="706438" cy="331788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CPT </a:t>
            </a:r>
            <a:r>
              <a:rPr lang="fr-FR" sz="900" b="0" kern="0" dirty="0" err="1" smtClean="0">
                <a:solidFill>
                  <a:srgbClr val="FFFFFF"/>
                </a:solidFill>
              </a:rPr>
              <a:t>Kénitra</a:t>
            </a:r>
            <a:r>
              <a:rPr lang="fr-FR" sz="900" b="0" kern="0" dirty="0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1" name="Rectangle 69"/>
          <p:cNvSpPr>
            <a:spLocks noChangeArrowheads="1"/>
          </p:cNvSpPr>
          <p:nvPr/>
        </p:nvSpPr>
        <p:spPr bwMode="auto">
          <a:xfrm>
            <a:off x="459564" y="6299765"/>
            <a:ext cx="665198" cy="3483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err="1" smtClean="0">
                <a:solidFill>
                  <a:srgbClr val="000000"/>
                </a:solidFill>
              </a:rPr>
              <a:t>Medenec</a:t>
            </a:r>
            <a:endParaRPr lang="fr-FR" sz="900" b="0" kern="0" dirty="0">
              <a:solidFill>
                <a:srgbClr val="000000"/>
              </a:solidFill>
            </a:endParaRPr>
          </a:p>
        </p:txBody>
      </p:sp>
      <p:sp>
        <p:nvSpPr>
          <p:cNvPr id="142" name="Rectangle 74"/>
          <p:cNvSpPr>
            <a:spLocks noChangeArrowheads="1"/>
          </p:cNvSpPr>
          <p:nvPr/>
        </p:nvSpPr>
        <p:spPr bwMode="auto">
          <a:xfrm>
            <a:off x="6401427" y="4173294"/>
            <a:ext cx="787228" cy="583154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Zone industrielle Berrchid Casa </a:t>
            </a:r>
          </a:p>
        </p:txBody>
      </p:sp>
      <p:sp>
        <p:nvSpPr>
          <p:cNvPr id="143" name="Rectangle 74"/>
          <p:cNvSpPr>
            <a:spLocks noChangeArrowheads="1"/>
          </p:cNvSpPr>
          <p:nvPr/>
        </p:nvSpPr>
        <p:spPr bwMode="auto">
          <a:xfrm>
            <a:off x="5654581" y="5595787"/>
            <a:ext cx="787228" cy="498166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Zone industrielle Agadir/</a:t>
            </a:r>
          </a:p>
        </p:txBody>
      </p:sp>
      <p:sp>
        <p:nvSpPr>
          <p:cNvPr id="144" name="Rectangle 60"/>
          <p:cNvSpPr>
            <a:spLocks noChangeArrowheads="1"/>
          </p:cNvSpPr>
          <p:nvPr/>
        </p:nvSpPr>
        <p:spPr bwMode="auto">
          <a:xfrm>
            <a:off x="4670286" y="2027271"/>
            <a:ext cx="706438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DFP</a:t>
            </a:r>
          </a:p>
        </p:txBody>
      </p:sp>
      <p:cxnSp>
        <p:nvCxnSpPr>
          <p:cNvPr id="6" name="Connecteur droit 5"/>
          <p:cNvCxnSpPr/>
          <p:nvPr/>
        </p:nvCxnSpPr>
        <p:spPr bwMode="auto">
          <a:xfrm>
            <a:off x="3690113" y="2099256"/>
            <a:ext cx="0" cy="17101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5" name="Connecteur droit 144"/>
          <p:cNvCxnSpPr/>
          <p:nvPr/>
        </p:nvCxnSpPr>
        <p:spPr bwMode="auto">
          <a:xfrm flipV="1">
            <a:off x="4031172" y="2309865"/>
            <a:ext cx="611492" cy="279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7" name="Rechteck 162"/>
          <p:cNvSpPr/>
          <p:nvPr/>
        </p:nvSpPr>
        <p:spPr>
          <a:xfrm>
            <a:off x="6998610" y="5817520"/>
            <a:ext cx="2153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/>
              <a:t>Lignes </a:t>
            </a:r>
            <a:r>
              <a:rPr lang="fr-FR" sz="800" dirty="0" smtClean="0"/>
              <a:t>à caractère gras </a:t>
            </a:r>
            <a:r>
              <a:rPr lang="fr-FR" sz="800" dirty="0"/>
              <a:t>= coopérations fixées par contrat ou institutionnalisées</a:t>
            </a:r>
          </a:p>
          <a:p>
            <a:r>
              <a:rPr lang="fr-FR" sz="800" dirty="0"/>
              <a:t>Lignes continues = relations étroites</a:t>
            </a:r>
          </a:p>
          <a:p>
            <a:r>
              <a:rPr lang="fr-FR" sz="800" dirty="0"/>
              <a:t>Lignes </a:t>
            </a:r>
            <a:r>
              <a:rPr lang="fr-FR" sz="800" dirty="0" smtClean="0"/>
              <a:t>non continue </a:t>
            </a:r>
            <a:r>
              <a:rPr lang="fr-FR" sz="800" dirty="0"/>
              <a:t>= relations tensions dans les relations</a:t>
            </a:r>
          </a:p>
          <a:p>
            <a:r>
              <a:rPr lang="fr-FR" sz="800" dirty="0"/>
              <a:t>(V) = Acteur ayant droit de veto</a:t>
            </a:r>
          </a:p>
        </p:txBody>
      </p:sp>
      <p:sp>
        <p:nvSpPr>
          <p:cNvPr id="148" name="Rectangle 50"/>
          <p:cNvSpPr>
            <a:spLocks noChangeArrowheads="1"/>
          </p:cNvSpPr>
          <p:nvPr/>
        </p:nvSpPr>
        <p:spPr bwMode="auto">
          <a:xfrm>
            <a:off x="3293094" y="3843610"/>
            <a:ext cx="706438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BMZ (V) </a:t>
            </a:r>
            <a:endParaRPr lang="fr-FR" sz="900" b="0" kern="0" dirty="0" smtClean="0">
              <a:solidFill>
                <a:srgbClr val="FF0000"/>
              </a:solidFill>
            </a:endParaRPr>
          </a:p>
        </p:txBody>
      </p:sp>
      <p:sp>
        <p:nvSpPr>
          <p:cNvPr id="149" name="Rectangle 50"/>
          <p:cNvSpPr>
            <a:spLocks noChangeArrowheads="1"/>
          </p:cNvSpPr>
          <p:nvPr/>
        </p:nvSpPr>
        <p:spPr bwMode="auto">
          <a:xfrm>
            <a:off x="4212728" y="4053474"/>
            <a:ext cx="706438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GIZ (V) </a:t>
            </a:r>
            <a:endParaRPr lang="fr-FR" sz="900" b="0" kern="0" dirty="0" smtClean="0">
              <a:solidFill>
                <a:srgbClr val="FF0000"/>
              </a:solidFill>
            </a:endParaRPr>
          </a:p>
        </p:txBody>
      </p:sp>
      <p:cxnSp>
        <p:nvCxnSpPr>
          <p:cNvPr id="150" name="Connecteur droit 149"/>
          <p:cNvCxnSpPr/>
          <p:nvPr/>
        </p:nvCxnSpPr>
        <p:spPr bwMode="auto">
          <a:xfrm>
            <a:off x="3710329" y="4152065"/>
            <a:ext cx="520231" cy="718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1" name="Rectangle 60"/>
          <p:cNvSpPr>
            <a:spLocks noChangeArrowheads="1"/>
          </p:cNvSpPr>
          <p:nvPr/>
        </p:nvSpPr>
        <p:spPr bwMode="auto">
          <a:xfrm>
            <a:off x="5438098" y="2151763"/>
            <a:ext cx="706438" cy="31351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ONEE</a:t>
            </a:r>
          </a:p>
        </p:txBody>
      </p:sp>
      <p:cxnSp>
        <p:nvCxnSpPr>
          <p:cNvPr id="152" name="Connecteur droit 151"/>
          <p:cNvCxnSpPr>
            <a:stCxn id="112" idx="3"/>
          </p:cNvCxnSpPr>
          <p:nvPr/>
        </p:nvCxnSpPr>
        <p:spPr bwMode="auto">
          <a:xfrm flipV="1">
            <a:off x="4786643" y="2466907"/>
            <a:ext cx="903785" cy="55840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3" name="Connecteur droit 152"/>
          <p:cNvCxnSpPr/>
          <p:nvPr/>
        </p:nvCxnSpPr>
        <p:spPr bwMode="auto">
          <a:xfrm flipH="1" flipV="1">
            <a:off x="5822914" y="2476446"/>
            <a:ext cx="225282" cy="71041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5" name="Rectangle 65"/>
          <p:cNvSpPr>
            <a:spLocks noChangeArrowheads="1"/>
          </p:cNvSpPr>
          <p:nvPr/>
        </p:nvSpPr>
        <p:spPr bwMode="auto">
          <a:xfrm>
            <a:off x="5038841" y="1595975"/>
            <a:ext cx="706437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MASEN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56" name="Connecteur droit 155"/>
          <p:cNvCxnSpPr>
            <a:stCxn id="151" idx="0"/>
            <a:endCxn id="155" idx="2"/>
          </p:cNvCxnSpPr>
          <p:nvPr/>
        </p:nvCxnSpPr>
        <p:spPr bwMode="auto">
          <a:xfrm flipH="1" flipV="1">
            <a:off x="5392060" y="1929350"/>
            <a:ext cx="399257" cy="22241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7" name="Connecteur droit 156"/>
          <p:cNvCxnSpPr>
            <a:endCxn id="106" idx="2"/>
          </p:cNvCxnSpPr>
          <p:nvPr/>
        </p:nvCxnSpPr>
        <p:spPr bwMode="auto">
          <a:xfrm flipV="1">
            <a:off x="5304274" y="3047287"/>
            <a:ext cx="84684" cy="9617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8" name="Rectangle 65"/>
          <p:cNvSpPr>
            <a:spLocks noChangeArrowheads="1"/>
          </p:cNvSpPr>
          <p:nvPr/>
        </p:nvSpPr>
        <p:spPr bwMode="auto">
          <a:xfrm>
            <a:off x="5907016" y="1613054"/>
            <a:ext cx="706437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MEAS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59" name="Connecteur droit 158"/>
          <p:cNvCxnSpPr>
            <a:stCxn id="97" idx="0"/>
          </p:cNvCxnSpPr>
          <p:nvPr/>
        </p:nvCxnSpPr>
        <p:spPr bwMode="auto">
          <a:xfrm flipH="1" flipV="1">
            <a:off x="6205911" y="1951163"/>
            <a:ext cx="451719" cy="23210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0" name="Rectangle 65"/>
          <p:cNvSpPr>
            <a:spLocks noChangeArrowheads="1"/>
          </p:cNvSpPr>
          <p:nvPr/>
        </p:nvSpPr>
        <p:spPr bwMode="auto">
          <a:xfrm>
            <a:off x="4089550" y="1154446"/>
            <a:ext cx="706437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>
                <a:solidFill>
                  <a:srgbClr val="FFFFFF"/>
                </a:solidFill>
              </a:rPr>
              <a:t>MHPV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579" y="1901291"/>
            <a:ext cx="804742" cy="39627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7478" y="2420518"/>
            <a:ext cx="804742" cy="445047"/>
          </a:xfrm>
          <a:prstGeom prst="rect">
            <a:avLst/>
          </a:prstGeom>
        </p:spPr>
      </p:pic>
      <p:sp>
        <p:nvSpPr>
          <p:cNvPr id="74" name="Rectangle 81"/>
          <p:cNvSpPr>
            <a:spLocks noChangeArrowheads="1"/>
          </p:cNvSpPr>
          <p:nvPr/>
        </p:nvSpPr>
        <p:spPr bwMode="auto">
          <a:xfrm>
            <a:off x="3773784" y="4552660"/>
            <a:ext cx="792163" cy="367846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Commune Agadir </a:t>
            </a:r>
          </a:p>
        </p:txBody>
      </p:sp>
      <p:sp>
        <p:nvSpPr>
          <p:cNvPr id="75" name="Rectangle 81"/>
          <p:cNvSpPr>
            <a:spLocks noChangeArrowheads="1"/>
          </p:cNvSpPr>
          <p:nvPr/>
        </p:nvSpPr>
        <p:spPr bwMode="auto">
          <a:xfrm>
            <a:off x="4256848" y="5037490"/>
            <a:ext cx="792163" cy="367846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Commune Oujda </a:t>
            </a:r>
          </a:p>
        </p:txBody>
      </p:sp>
    </p:spTree>
    <p:extLst>
      <p:ext uri="{BB962C8B-B14F-4D97-AF65-F5344CB8AC3E}">
        <p14:creationId xmlns:p14="http://schemas.microsoft.com/office/powerpoint/2010/main" val="175467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585" y="992659"/>
            <a:ext cx="8856984" cy="58653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Secteur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public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fr-FR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MEMEE 	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Le Ministère de l'Energie, des Mines, de l'Eau et de 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l'Environnement</a:t>
            </a:r>
          </a:p>
          <a:p>
            <a:pPr marL="0" indent="0">
              <a:buNone/>
            </a:pP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MICIEN 	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Ministère de l’Industrie, du Commerce, de l’Investissement et de l’Economie Numérique</a:t>
            </a:r>
          </a:p>
          <a:p>
            <a:pPr marL="0" indent="0">
              <a:buNone/>
            </a:pP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DFP 	Département de la formation professionnelle </a:t>
            </a:r>
          </a:p>
          <a:p>
            <a:pPr marL="0" indent="0">
              <a:buNone/>
            </a:pP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ANAPEC 	A</a:t>
            </a:r>
            <a:r>
              <a:rPr lang="fr-FR" sz="800" dirty="0" smtClean="0"/>
              <a:t>gence </a:t>
            </a:r>
            <a:r>
              <a:rPr lang="fr-FR" sz="800" dirty="0"/>
              <a:t>Nationale de Promotion de l'Emploi et des Compétences</a:t>
            </a:r>
            <a:r>
              <a:rPr lang="fr-FR" sz="800" dirty="0" smtClean="0"/>
              <a:t>.</a:t>
            </a:r>
            <a:endParaRPr lang="fr-FR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900" dirty="0" err="1">
                <a:latin typeface="Arial" panose="020B0604020202020204" pitchFamily="34" charset="0"/>
                <a:cs typeface="Arial" panose="020B0604020202020204" pitchFamily="34" charset="0"/>
              </a:rPr>
              <a:t>CRIs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Centres régionaux d’investissement 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SIE	Sociétés d’investissements Energétiques </a:t>
            </a:r>
          </a:p>
          <a:p>
            <a:pPr marL="0" indent="0">
              <a:buNone/>
            </a:pP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MASEN 	</a:t>
            </a:r>
            <a:r>
              <a:rPr lang="en-US" sz="900" dirty="0"/>
              <a:t> Moroccan Agency for Solar Energy</a:t>
            </a:r>
            <a:endParaRPr lang="fr-F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900" dirty="0"/>
              <a:t>IRESEN 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900" dirty="0"/>
              <a:t>Institut de Recherche en Energie Solaire et Energies Nouvelles (IRESEN</a:t>
            </a:r>
            <a:r>
              <a:rPr lang="fr-FR" sz="900" dirty="0" smtClean="0"/>
              <a:t>)  </a:t>
            </a:r>
          </a:p>
          <a:p>
            <a:pPr marL="0" indent="0">
              <a:buNone/>
            </a:pPr>
            <a:r>
              <a:rPr lang="fr-FR" sz="900" dirty="0" smtClean="0"/>
              <a:t>FNTP 	La </a:t>
            </a:r>
            <a:r>
              <a:rPr lang="fr-FR" sz="900" dirty="0"/>
              <a:t>Fédération nationale des travaux publics (FNTP)</a:t>
            </a:r>
            <a:endParaRPr lang="fr-F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Cluster 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EMC 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	Cluster Efficacité énergétique dans les matériaux de construction </a:t>
            </a:r>
          </a:p>
          <a:p>
            <a:pPr marL="0" indent="0">
              <a:buNone/>
            </a:pPr>
            <a:r>
              <a:rPr lang="en-US" sz="900" dirty="0" smtClean="0"/>
              <a:t>MASCIR 	Moroccan </a:t>
            </a:r>
            <a:r>
              <a:rPr lang="en-US" sz="900" dirty="0"/>
              <a:t>Foundation for Advanced Science, Innovation and </a:t>
            </a:r>
            <a:r>
              <a:rPr lang="en-US" sz="900" dirty="0" smtClean="0"/>
              <a:t>Research</a:t>
            </a:r>
          </a:p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CPT </a:t>
            </a: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Kénitra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	Centre de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erfectionnement Technique de </a:t>
            </a: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Kénitra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IFMEREE                                                      Institut de Formation aux Métiers des Energies Renouvelables et de l'Efficacité Énergétique Oujda</a:t>
            </a:r>
          </a:p>
          <a:p>
            <a:pPr marL="0" indent="0">
              <a:buNone/>
            </a:pPr>
            <a:r>
              <a:rPr lang="fr-F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Secteur </a:t>
            </a:r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Privé 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FIMME 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900" dirty="0"/>
              <a:t>Fédération des industries Métallurgiques, Mécaniques et Électromécaniques.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900" dirty="0" err="1">
                <a:latin typeface="Arial" panose="020B0604020202020204" pitchFamily="34" charset="0"/>
                <a:cs typeface="Arial" panose="020B0604020202020204" pitchFamily="34" charset="0"/>
              </a:rPr>
              <a:t>Fédic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	Fédération des Industries de Cuir 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AMISOLE 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	L'Association Marocaine des Industries Solaires et Eoliennes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900" dirty="0" err="1">
                <a:latin typeface="Arial" panose="020B0604020202020204" pitchFamily="34" charset="0"/>
                <a:cs typeface="Arial" panose="020B0604020202020204" pitchFamily="34" charset="0"/>
              </a:rPr>
              <a:t>Fenelec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 	fédération national de l'électricité et de l'électronique 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au 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Maroc...</a:t>
            </a:r>
          </a:p>
          <a:p>
            <a:pPr marL="0" indent="0">
              <a:buNone/>
            </a:pP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ADIZIA 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900" dirty="0"/>
              <a:t>Association Des Investisseurs De La Z.I. D'Ait </a:t>
            </a:r>
            <a:r>
              <a:rPr lang="fr-FR" sz="900" dirty="0" err="1" smtClean="0"/>
              <a:t>Melloul</a:t>
            </a:r>
            <a:r>
              <a:rPr lang="fr-FR" sz="900" dirty="0"/>
              <a:t> </a:t>
            </a:r>
            <a:r>
              <a:rPr lang="fr-FR" sz="900" dirty="0" smtClean="0"/>
              <a:t>Agadir</a:t>
            </a:r>
            <a:r>
              <a:rPr lang="fr-FR" sz="900" dirty="0"/>
              <a:t> </a:t>
            </a:r>
            <a:r>
              <a:rPr lang="fr-FR" sz="900" dirty="0" smtClean="0"/>
              <a:t> </a:t>
            </a:r>
          </a:p>
          <a:p>
            <a:pPr marL="0" indent="0">
              <a:buNone/>
            </a:pP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6"/>
          <p:cNvSpPr/>
          <p:nvPr/>
        </p:nvSpPr>
        <p:spPr>
          <a:xfrm>
            <a:off x="0" y="235131"/>
            <a:ext cx="758704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solidFill>
                  <a:srgbClr val="C80F0F"/>
                </a:solidFill>
                <a:latin typeface="Arial"/>
              </a:rPr>
              <a:t>Projet régional </a:t>
            </a:r>
            <a:r>
              <a:rPr lang="en-US" sz="1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RE-ACTIVATE </a:t>
            </a:r>
          </a:p>
          <a:p>
            <a:r>
              <a:rPr lang="en-US" sz="1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CARTE des ACTEURS  Formation - Formation continue </a:t>
            </a:r>
          </a:p>
          <a:p>
            <a:r>
              <a:rPr lang="en-US" sz="1400" dirty="0" err="1" smtClean="0">
                <a:solidFill>
                  <a:srgbClr val="C80F0F"/>
                </a:solidFill>
                <a:latin typeface="Arial"/>
                <a:cs typeface="Tahoma" pitchFamily="34" charset="0"/>
              </a:rPr>
              <a:t>Réalisé</a:t>
            </a:r>
            <a:r>
              <a:rPr lang="en-US" sz="1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 par Najia Bezzar </a:t>
            </a:r>
          </a:p>
        </p:txBody>
      </p:sp>
    </p:spTree>
    <p:extLst>
      <p:ext uri="{BB962C8B-B14F-4D97-AF65-F5344CB8AC3E}">
        <p14:creationId xmlns:p14="http://schemas.microsoft.com/office/powerpoint/2010/main" val="3241643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0927_PPT_Zymla_0.6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1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2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3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4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8.xml><?xml version="1.0" encoding="utf-8"?>
<a:theme xmlns:a="http://schemas.openxmlformats.org/drawingml/2006/main" name="5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9.xml><?xml version="1.0" encoding="utf-8"?>
<a:theme xmlns:a="http://schemas.openxmlformats.org/drawingml/2006/main" name="giz-powerpoint-20141103-v3">
  <a:themeElements>
    <a:clrScheme name="GIZ Farbtabelle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D0CBC1"/>
      </a:accent2>
      <a:accent3>
        <a:srgbClr val="7C7563"/>
      </a:accent3>
      <a:accent4>
        <a:srgbClr val="660000"/>
      </a:accent4>
      <a:accent5>
        <a:srgbClr val="CC0000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120927_PPT_Zymla_0.6.potx</Template>
  <TotalTime>6145</TotalTime>
  <Words>166</Words>
  <Application>Microsoft Office PowerPoint</Application>
  <PresentationFormat>Affichage à l'écran (4:3)</PresentationFormat>
  <Paragraphs>85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2</vt:i4>
      </vt:variant>
    </vt:vector>
  </HeadingPairs>
  <TitlesOfParts>
    <vt:vector size="16" baseType="lpstr">
      <vt:lpstr>Arial</vt:lpstr>
      <vt:lpstr>Arial Narrow</vt:lpstr>
      <vt:lpstr>Tahoma</vt:lpstr>
      <vt:lpstr>Times</vt:lpstr>
      <vt:lpstr>Wingdings</vt:lpstr>
      <vt:lpstr>120927_PPT_Zymla_0.6</vt:lpstr>
      <vt:lpstr>Cover</vt:lpstr>
      <vt:lpstr>GIZ-DE</vt:lpstr>
      <vt:lpstr>1_GIZ-DE</vt:lpstr>
      <vt:lpstr>2_GIZ-DE</vt:lpstr>
      <vt:lpstr>3_GIZ-DE</vt:lpstr>
      <vt:lpstr>4_GIZ-DE</vt:lpstr>
      <vt:lpstr>5_GIZ-DE</vt:lpstr>
      <vt:lpstr>giz-powerpoint-20141103-v3</vt:lpstr>
      <vt:lpstr>Présentation PowerPoint</vt:lpstr>
      <vt:lpstr>Présentation PowerPoint</vt:lpstr>
    </vt:vector>
  </TitlesOfParts>
  <Company>Crossmedia Beratung und Design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Ira Olaleye</dc:creator>
  <cp:keywords>GIZ-Leerfolie</cp:keywords>
  <cp:lastModifiedBy>User</cp:lastModifiedBy>
  <cp:revision>460</cp:revision>
  <cp:lastPrinted>2013-02-11T13:11:12Z</cp:lastPrinted>
  <dcterms:created xsi:type="dcterms:W3CDTF">2012-09-26T20:57:55Z</dcterms:created>
  <dcterms:modified xsi:type="dcterms:W3CDTF">2017-10-03T17:34:41Z</dcterms:modified>
</cp:coreProperties>
</file>